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98635932463097"/>
          <c:y val="0"/>
          <c:w val="0.42229618613164782"/>
          <c:h val="0.865346334199332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Стаж работы</c:v>
                </c:pt>
              </c:strCache>
            </c:strRef>
          </c:tx>
          <c:explosion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dPt>
          <c:dPt>
            <c:idx val="2"/>
            <c:bubble3D val="0"/>
            <c:explosion val="4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dPt>
          <c:dLbls>
            <c:dLbl>
              <c:idx val="0"/>
              <c:layout>
                <c:manualLayout>
                  <c:x val="-3.5772213981540686E-2"/>
                  <c:y val="4.792853919184801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15EDBF84-17EB-43DE-95F0-DE89F2B6AF93}" type="PERCENTAGE">
                      <a:rPr lang="en-US" sz="1600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8.0405905210349821E-2"/>
                  <c:y val="-0.1057611258478234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A596AD36-57DB-4027-988E-192F1A1349B8}" type="PERCENTAGE">
                      <a:rPr lang="en-US" sz="1600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5135514073365322"/>
                  <c:y val="-0.15261965318740331"/>
                </c:manualLayout>
              </c:layout>
              <c:tx>
                <c:rich>
                  <a:bodyPr/>
                  <a:lstStyle/>
                  <a:p>
                    <a:r>
                      <a:rPr lang="en-US" sz="1600" baseline="0" dirty="0" smtClean="0"/>
                      <a:t>59 %</a:t>
                    </a:r>
                    <a:endParaRPr lang="en-US" sz="1600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Лист1!$A$3:$A$5</c:f>
              <c:strCache>
                <c:ptCount val="3"/>
                <c:pt idx="0">
                  <c:v>1-3 года</c:v>
                </c:pt>
                <c:pt idx="1">
                  <c:v>5-7 лет</c:v>
                </c:pt>
                <c:pt idx="2">
                  <c:v>Более 10 лет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Лист1!$B$3:$B$5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19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Морально-психологическая атмосфера</c:v>
                </c:pt>
                <c:pt idx="1">
                  <c:v>Хорошие условия труда</c:v>
                </c:pt>
                <c:pt idx="2">
                  <c:v>Возможностью заниматься наукой, издавать свои труды и внедрять свои научные разработки</c:v>
                </c:pt>
                <c:pt idx="3">
                  <c:v>Интересными направлениями развития высшего образования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</c:v>
                </c:pt>
                <c:pt idx="1">
                  <c:v>17</c:v>
                </c:pt>
                <c:pt idx="2">
                  <c:v>13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87553680"/>
        <c:axId val="185593968"/>
        <c:axId val="0"/>
      </c:bar3DChart>
      <c:catAx>
        <c:axId val="18755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593968"/>
        <c:crosses val="autoZero"/>
        <c:auto val="1"/>
        <c:lblAlgn val="ctr"/>
        <c:lblOffset val="100"/>
        <c:noMultiLvlLbl val="0"/>
      </c:catAx>
      <c:valAx>
        <c:axId val="18559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55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921204606815774E-2"/>
          <c:y val="0.14103471473329529"/>
          <c:w val="0.92007879539318427"/>
          <c:h val="0.671838100060657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Задачи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Передача знаний</c:v>
                </c:pt>
                <c:pt idx="1">
                  <c:v>Научить критически мыслить</c:v>
                </c:pt>
                <c:pt idx="2">
                  <c:v>Стремление к самосовершенствованию</c:v>
                </c:pt>
                <c:pt idx="3">
                  <c:v>Подготовить специалиста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14</c:v>
                </c:pt>
                <c:pt idx="2">
                  <c:v>13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1111320"/>
        <c:axId val="241114848"/>
        <c:axId val="0"/>
      </c:bar3DChart>
      <c:catAx>
        <c:axId val="24111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114848"/>
        <c:crosses val="autoZero"/>
        <c:auto val="1"/>
        <c:lblAlgn val="ctr"/>
        <c:lblOffset val="100"/>
        <c:noMultiLvlLbl val="0"/>
      </c:catAx>
      <c:valAx>
        <c:axId val="2411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111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Заработная плата</c:v>
                </c:pt>
              </c:strCache>
            </c:strRef>
          </c:tx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65000"/>
                      <a:lumMod val="110000"/>
                    </a:schemeClr>
                  </a:gs>
                  <a:gs pos="88000">
                    <a:schemeClr val="accent1">
                      <a:tint val="9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65000"/>
                      <a:lumMod val="110000"/>
                    </a:schemeClr>
                  </a:gs>
                  <a:gs pos="88000">
                    <a:schemeClr val="accent2">
                      <a:tint val="9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65000"/>
                      <a:lumMod val="110000"/>
                    </a:schemeClr>
                  </a:gs>
                  <a:gs pos="88000">
                    <a:schemeClr val="accent3">
                      <a:tint val="90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322EF5E1-8A96-4DD4-8C7B-EC9BB484DAFE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0F628F35-D9F6-438E-93AB-9CFE8A7631B4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80AADB70-6A69-4683-A327-B82CFA6EB96B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Полностью удовлетворен</c:v>
                </c:pt>
                <c:pt idx="1">
                  <c:v>Частично удовлетворен</c:v>
                </c:pt>
                <c:pt idx="2">
                  <c:v>Не удовлетворен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</c:v>
                </c:pt>
                <c:pt idx="1">
                  <c:v>10</c:v>
                </c:pt>
                <c:pt idx="2">
                  <c:v>6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1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0000"/>
                    </a:schemeClr>
                  </a:gs>
                  <a:gs pos="78000">
                    <a:schemeClr val="accent5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1.2719093178550602E-2"/>
                  <c:y val="9.9940849252037042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
</a:t>
                    </a:r>
                    <a:fld id="{B3BD6B10-FC50-4BC1-9237-546790CFF8BD}" type="PERCENTAGE">
                      <a:rPr lang="en-US" sz="1600" baseline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0450818909318332"/>
                  <c:y val="5.922162333177119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
</a:t>
                    </a:r>
                    <a:fld id="{9ECA32E1-D57D-46FD-96F4-D05D874B03C2}" type="PERCENTAGE">
                      <a:rPr lang="en-US" sz="1600" baseline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5.8795446233221874E-2"/>
                  <c:y val="-0.3779226611175191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CA1A4B4A-47FB-43EC-9C8E-FCACF7D181E3}" type="PERCENTAGE">
                      <a:rPr lang="en-US" sz="1600" baseline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8.843536623612544E-2"/>
                  <c:y val="0.10857241789574325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
</a:t>
                    </a:r>
                    <a:fld id="{0BDD9311-19C0-47A6-8604-764A7A12E26D}" type="PERCENTAGE">
                      <a:rPr lang="en-US" sz="1600" baseline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[ПРОЦЕНТ]</a:t>
                    </a:fld>
                    <a:endParaRPr lang="en-US" baseline="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Довольно плохо</c:v>
                </c:pt>
                <c:pt idx="2">
                  <c:v>Средний уровень</c:v>
                </c:pt>
                <c:pt idx="3">
                  <c:v>Довольно хорошо</c:v>
                </c:pt>
                <c:pt idx="4">
                  <c:v>Очень хорошо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15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513944385893266"/>
          <c:y val="2.6347173896660274E-4"/>
          <c:w val="0.6271135144813047"/>
          <c:h val="0.835302374063842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22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0000"/>
                    </a:schemeClr>
                  </a:gs>
                  <a:gs pos="78000">
                    <a:schemeClr val="accent5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0000"/>
                    </a:schemeClr>
                  </a:gs>
                  <a:gs pos="78000">
                    <a:schemeClr val="accent6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4.1933457799930726E-2"/>
                  <c:y val="8.19772934191685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8650052778190135"/>
                  <c:y val="-0.154088071971270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427557750591689"/>
                  <c:y val="-9.9047861540190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1631703297256091E-2"/>
                  <c:y val="3.78535494601780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6775822353190605E-2"/>
                  <c:y val="7.10094706185722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Не использую</c:v>
                </c:pt>
                <c:pt idx="1">
                  <c:v>ссылки на электронные версии публикаций в журналах, книгах</c:v>
                </c:pt>
                <c:pt idx="2">
                  <c:v>ссылки на сайты с базами данных, статистическими материалами</c:v>
                </c:pt>
                <c:pt idx="3">
                  <c:v>Тексты программ Ваших курсов размещены на образовательном портале сайта семинарии</c:v>
                </c:pt>
                <c:pt idx="4">
                  <c:v>Созданы интернет-программы Ваших курсов</c:v>
                </c:pt>
                <c:pt idx="5">
                  <c:v>Используете электронно-информационную систему поддержки учебного процесса.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18</c:v>
                </c:pt>
                <c:pt idx="2">
                  <c:v>8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explosion val="11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5.9207716053116734E-2"/>
                  <c:y val="0.1329736898988699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0652493324667978"/>
                  <c:y val="-0.2135658996202580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1; 3 %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017925001194398E-2"/>
                  <c:y val="-0.2932008138467013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475059537159657E-2"/>
                  <c:y val="0.121404521057536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Снизите итоговую оценку</c:v>
                </c:pt>
                <c:pt idx="1">
                  <c:v>Ограничитесь строгим замечанием</c:v>
                </c:pt>
                <c:pt idx="2">
                  <c:v>Поставите неудовлетворительную оценку и потребуете переделать</c:v>
                </c:pt>
                <c:pt idx="3">
                  <c:v>Поставите неудовлетворительную оценку, но не будете требовать переделать</c:v>
                </c:pt>
                <c:pt idx="4">
                  <c:v>Подадите документы на отчисление обучающихся</c:v>
                </c:pt>
                <c:pt idx="5">
                  <c:v>− Ничего не предпримете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22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Низкая дисциплина</c:v>
                </c:pt>
                <c:pt idx="1">
                  <c:v>Уровень научных исследований</c:v>
                </c:pt>
                <c:pt idx="2">
                  <c:v>Необходимость компьютерного оборудования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41116024"/>
        <c:axId val="241117200"/>
      </c:barChart>
      <c:catAx>
        <c:axId val="24111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117200"/>
        <c:crosses val="autoZero"/>
        <c:auto val="1"/>
        <c:lblAlgn val="ctr"/>
        <c:lblOffset val="100"/>
        <c:noMultiLvlLbl val="0"/>
      </c:catAx>
      <c:valAx>
        <c:axId val="24111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11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559544564458497E-3"/>
          <c:y val="0.10787280769544541"/>
          <c:w val="0.73472326889018846"/>
          <c:h val="0.833091651747022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1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Лист1!$A$2:$A$3</c:f>
              <c:strCache>
                <c:ptCount val="2"/>
                <c:pt idx="0">
                  <c:v>Особых претензий нет</c:v>
                </c:pt>
                <c:pt idx="1">
                  <c:v>Да, абсолютно объективны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Лист1!$B$2:$B$3</c:f>
              <c:numCache>
                <c:formatCode>General</c:formatCode>
                <c:ptCount val="2"/>
                <c:pt idx="0">
                  <c:v>20</c:v>
                </c:pt>
                <c:pt idx="1">
                  <c:v>12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Лист1!$B$4</c15:sqref>
                  <c15:spPr xmlns:c15="http://schemas.microsoft.com/office/drawing/2012/chart">
                    <a:gradFill rotWithShape="1">
                      <a:gsLst>
                        <a:gs pos="0">
                          <a:schemeClr val="accent3">
                            <a:tint val="96000"/>
                            <a:lumMod val="100000"/>
                          </a:schemeClr>
                        </a:gs>
                        <a:gs pos="78000">
                          <a:schemeClr val="accent3">
                            <a:shade val="94000"/>
                            <a:lumMod val="94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38100" dist="25400" dir="5400000" rotWithShape="0">
                        <a:srgbClr val="000000">
                          <a:alpha val="35000"/>
                        </a:srgbClr>
                      </a:outerShdw>
                    </a:effectLst>
                    <a:sp3d/>
                  </c15:spPr>
                  <c15:bubble3D val="0"/>
                </c15:categoryFilterException>
                <c15:categoryFilterException>
                  <c15:sqref>Лист1!$B$5</c15:sqref>
                  <c15:spPr xmlns:c15="http://schemas.microsoft.com/office/drawing/2012/chart">
                    <a:gradFill rotWithShape="1">
                      <a:gsLst>
                        <a:gs pos="0">
                          <a:schemeClr val="accent4">
                            <a:tint val="96000"/>
                            <a:lumMod val="100000"/>
                          </a:schemeClr>
                        </a:gs>
                        <a:gs pos="78000">
                          <a:schemeClr val="accent4">
                            <a:shade val="94000"/>
                            <a:lumMod val="94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38100" dist="25400" dir="5400000" rotWithShape="0">
                        <a:srgbClr val="000000">
                          <a:alpha val="35000"/>
                        </a:srgbClr>
                      </a:outerShdw>
                    </a:effectLst>
                    <a:sp3d/>
                  </c15:spPr>
                  <c15:bubble3D val="0"/>
                  <c15:dLbl>
                    <c:idx val="1"/>
                    <c:delete val="1"/>
                    <c:extLst>
                      <c:ext uri="{CE6537A1-D6FC-4f65-9D91-7224C49458BB}"/>
                    </c:extLst>
                  </c15:dLbl>
                </c15:categoryFilterException>
              </c15:categoryFilterExceptions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59583948066867"/>
          <c:y val="0.92395943468124175"/>
          <c:w val="0.64199844561984087"/>
          <c:h val="5.8329903151498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explosion val="17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5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Лист1!$A$2:$A$5</c15:sqref>
                  </c15:fullRef>
                </c:ext>
              </c:extLst>
              <c:f>(Лист1!$A$2,Лист1!$A$4:$A$5)</c:f>
              <c:strCache>
                <c:ptCount val="2"/>
                <c:pt idx="0">
                  <c:v>Да</c:v>
                </c:pt>
                <c:pt idx="1">
                  <c:v>Не всегда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Лист1!$B$2:$B$5</c15:sqref>
                  </c15:fullRef>
                </c:ext>
              </c:extLst>
              <c:f>(Лист1!$B$2,Лист1!$B$4:$B$5)</c:f>
              <c:numCache>
                <c:formatCode>General</c:formatCode>
                <c:ptCount val="3"/>
                <c:pt idx="0">
                  <c:v>29</c:v>
                </c:pt>
                <c:pt idx="1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8554339459764622E-2"/>
          <c:y val="0.16226511165476445"/>
          <c:w val="0.94338201545858513"/>
          <c:h val="0.67577284751501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Да, считаю полезным и необходимым</c:v>
                </c:pt>
                <c:pt idx="1">
                  <c:v>В некоторых случаях необходима</c:v>
                </c:pt>
                <c:pt idx="2">
                  <c:v>Нет, думаю, нет необходимости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242473792"/>
        <c:axId val="242470656"/>
      </c:barChart>
      <c:catAx>
        <c:axId val="24247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70656"/>
        <c:crosses val="autoZero"/>
        <c:auto val="1"/>
        <c:lblAlgn val="ctr"/>
        <c:lblOffset val="100"/>
        <c:noMultiLvlLbl val="0"/>
      </c:catAx>
      <c:valAx>
        <c:axId val="24247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7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На усмотрение администрации семинарии</c:v>
                </c:pt>
                <c:pt idx="1">
                  <c:v>1 раз в 3 года</c:v>
                </c:pt>
                <c:pt idx="2">
                  <c:v>На своё усмотрение</c:v>
                </c:pt>
                <c:pt idx="3">
                  <c:v>Согласно утверждённому расписанию</c:v>
                </c:pt>
                <c:pt idx="4">
                  <c:v>1 раз в 5 лет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</c:v>
                </c:pt>
                <c:pt idx="1">
                  <c:v>7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42477712"/>
        <c:axId val="242476144"/>
      </c:barChart>
      <c:catAx>
        <c:axId val="24247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76144"/>
        <c:crosses val="autoZero"/>
        <c:auto val="1"/>
        <c:lblAlgn val="ctr"/>
        <c:lblOffset val="100"/>
        <c:noMultiLvlLbl val="0"/>
      </c:catAx>
      <c:valAx>
        <c:axId val="2424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7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2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explosion val="6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6.6214004179585312E-2"/>
                  <c:y val="7.73629259562610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9333653821453867E-2"/>
                  <c:y val="2.15609919134742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329535326044131"/>
                  <c:y val="-0.211385455135473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Согласно Договоров с вузами-партнерами</c:v>
                </c:pt>
                <c:pt idx="1">
                  <c:v>Редко удается выехать по программе академической мобильности</c:v>
                </c:pt>
                <c:pt idx="2">
                  <c:v>Нет такой практики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24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27"/>
          <c:dPt>
            <c:idx val="0"/>
            <c:bubble3D val="0"/>
            <c:explosion val="11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explosion val="2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5686156251745129"/>
                  <c:y val="-0.261822439481310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9698106885575469E-2"/>
                  <c:y val="4.307724731434587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354330708661418E-2"/>
                  <c:y val="8.615730468635661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 всегда</c:v>
                </c:pt>
                <c:pt idx="2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191422324606814E-3"/>
          <c:y val="4.3172327753696033E-2"/>
          <c:w val="0.86751992873538741"/>
          <c:h val="0.832164017544527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25132379058202348"/>
                  <c:y val="-0.205181090669086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130995528989052"/>
                  <c:y val="-0.155656619174971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1018133490510486E-2"/>
                  <c:y val="9.945140045616518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 всегда</c:v>
                </c:pt>
                <c:pt idx="2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1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9059429206385251"/>
                  <c:y val="-0.2187965436512302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0310356348164186E-2"/>
                  <c:y val="6.98256856932110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13"/>
          <c:dPt>
            <c:idx val="0"/>
            <c:bubble3D val="0"/>
            <c:explosion val="3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8505948499039462"/>
                  <c:y val="-0.2750279003125928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3474884913618305E-2"/>
                  <c:y val="7.25444538912060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630920822277286E-2"/>
                  <c:y val="5.53113456416343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Участие семинарии осуществляется не для всех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6759804599104762E-2"/>
          <c:w val="0.71146875759108308"/>
          <c:h val="0.839390072235350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</c:v>
                </c:pt>
              </c:strCache>
            </c:strRef>
          </c:tx>
          <c:explosion val="35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explosion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explosion val="7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Положительно, учитывается при поощрениях</c:v>
                </c:pt>
                <c:pt idx="1">
                  <c:v>Отрицательно</c:v>
                </c:pt>
                <c:pt idx="2">
                  <c:v>Не оценивается вообще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</c:v>
                </c:pt>
                <c:pt idx="1">
                  <c:v>0</c:v>
                </c:pt>
                <c:pt idx="2">
                  <c:v>18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2459102581737873"/>
          <c:w val="0.79757213829679607"/>
          <c:h val="0.83025476133690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explosion val="1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8894833141980358"/>
                  <c:y val="-0.34008170622720946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26;</a:t>
                    </a:r>
                    <a:fld id="{6FD53EEB-1C3F-44B8-968A-9D5D424E70E1}" type="PERCENTAGE">
                      <a:rPr lang="en-US" baseline="0" smtClean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9105545331403779E-2"/>
                  <c:y val="7.651140064321923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5; </a:t>
                    </a:r>
                    <a:fld id="{CCCF0468-4F8E-4250-A6B2-B8A1EFA17219}" type="PERCENTAGE">
                      <a:rPr lang="en-US" baseline="0" smtClean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7693221107509739E-2"/>
                  <c:y val="5.2951238716025709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1; </a:t>
                    </a:r>
                    <a:fld id="{234B57F9-0273-4CA7-86CE-12E7DA6E3882}" type="PERCENTAGE">
                      <a:rPr lang="en-US" baseline="0" smtClean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Доброжелательный</c:v>
                </c:pt>
                <c:pt idx="1">
                  <c:v>Нейтральный</c:v>
                </c:pt>
                <c:pt idx="2">
                  <c:v>Напряжённый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71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1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25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09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48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62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4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53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9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5688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881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896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6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00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B8799-502B-40BF-9DCA-88AF0A34FB9A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F78860-F3A0-4332-9E93-491D31AC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4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42" y="5321368"/>
            <a:ext cx="7766936" cy="1096899"/>
          </a:xfrm>
        </p:spPr>
        <p:txBody>
          <a:bodyPr>
            <a:normAutofit/>
          </a:bodyPr>
          <a:lstStyle/>
          <a:p>
            <a:r>
              <a:rPr lang="ru-RU" sz="2400" u="sng" dirty="0" smtClean="0">
                <a:solidFill>
                  <a:schemeClr val="accent3">
                    <a:lumMod val="50000"/>
                  </a:schemeClr>
                </a:solidFill>
              </a:rPr>
              <a:t>Дата проведения 2-16 марта 2026 г.</a:t>
            </a:r>
          </a:p>
          <a:p>
            <a:r>
              <a:rPr lang="ru-RU" sz="2400" u="sng" dirty="0" smtClean="0">
                <a:solidFill>
                  <a:schemeClr val="accent3">
                    <a:lumMod val="50000"/>
                  </a:schemeClr>
                </a:solidFill>
              </a:rPr>
              <a:t>Количество опрошенных – 32 человека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1543" y="398880"/>
            <a:ext cx="10023998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Результаты анкетирования профессорско-преподавательского состава Калужской духовной семинарии</a:t>
            </a:r>
            <a:br>
              <a:rPr lang="ru-RU" sz="3600" b="1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1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«Удовлетворенность ППС условиями работы в вузе» </a:t>
            </a:r>
            <a:endParaRPr lang="ru-RU" sz="3600" b="1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работы в семинарии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423765"/>
              </p:ext>
            </p:extLst>
          </p:nvPr>
        </p:nvGraphicFramePr>
        <p:xfrm>
          <a:off x="539015" y="1722921"/>
          <a:ext cx="9230628" cy="4504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830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01" y="388218"/>
            <a:ext cx="8880552" cy="130582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привлекательности работы в семинарии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0814049"/>
              </p:ext>
            </p:extLst>
          </p:nvPr>
        </p:nvGraphicFramePr>
        <p:xfrm>
          <a:off x="298384" y="1694045"/>
          <a:ext cx="10761043" cy="476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83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</a:t>
            </a:r>
            <a:r>
              <a:rPr lang="ru-RU" b="1" spc="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задачи</a:t>
            </a:r>
            <a:r>
              <a:rPr lang="ru-RU" b="1" spc="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семинарии</a:t>
            </a:r>
            <a:r>
              <a:rPr lang="ru-RU" b="1" spc="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b="1" spc="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</a:t>
            </a:r>
            <a:r>
              <a:rPr lang="ru-RU" b="1" spc="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spc="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работе с</a:t>
            </a:r>
            <a:r>
              <a:rPr lang="ru-RU" b="1" spc="-15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обучающимися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493276"/>
              </p:ext>
            </p:extLst>
          </p:nvPr>
        </p:nvGraphicFramePr>
        <p:xfrm>
          <a:off x="67377" y="1930400"/>
          <a:ext cx="11242307" cy="452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117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62" y="147587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Удовлетворённость заработной платой и системой премирования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219990"/>
              </p:ext>
            </p:extLst>
          </p:nvPr>
        </p:nvGraphicFramePr>
        <p:xfrm>
          <a:off x="668238" y="1468387"/>
          <a:ext cx="8966651" cy="472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859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4968" y="282342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владения иностранным языком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187484"/>
              </p:ext>
            </p:extLst>
          </p:nvPr>
        </p:nvGraphicFramePr>
        <p:xfrm>
          <a:off x="677690" y="1708200"/>
          <a:ext cx="10035228" cy="4557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31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830" y="263091"/>
            <a:ext cx="8596668" cy="1320800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Использование электронных ресурсов Интернета</a:t>
            </a:r>
            <a:endParaRPr lang="ru-RU" dirty="0">
              <a:solidFill>
                <a:srgbClr val="FFC000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040104"/>
              </p:ext>
            </p:extLst>
          </p:nvPr>
        </p:nvGraphicFramePr>
        <p:xfrm>
          <a:off x="182880" y="1232034"/>
          <a:ext cx="9740766" cy="508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51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Действия при обнаружении плагиата в студенческой работе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231546"/>
              </p:ext>
            </p:extLst>
          </p:nvPr>
        </p:nvGraphicFramePr>
        <p:xfrm>
          <a:off x="163630" y="2069432"/>
          <a:ext cx="10549288" cy="413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788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45971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Первоочередные проблемы учебного процесса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164193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8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17095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Объективность и доверие к аттестации ППС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939049"/>
              </p:ext>
            </p:extLst>
          </p:nvPr>
        </p:nvGraphicFramePr>
        <p:xfrm>
          <a:off x="1868754" y="1809548"/>
          <a:ext cx="7150117" cy="4302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18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Удовлетворённость распределением учебной нагрузки в разрезе видов занятий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3782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48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450" y="157211"/>
            <a:ext cx="8933552" cy="1450207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Свобода в составлении РПД и её необходимость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9973356"/>
              </p:ext>
            </p:extLst>
          </p:nvPr>
        </p:nvGraphicFramePr>
        <p:xfrm>
          <a:off x="408355" y="1607418"/>
          <a:ext cx="9139905" cy="4434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24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квалификации при участии семинарии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2800046"/>
              </p:ext>
            </p:extLst>
          </p:nvPr>
        </p:nvGraphicFramePr>
        <p:xfrm>
          <a:off x="105878" y="2160588"/>
          <a:ext cx="10058399" cy="419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84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93" y="214964"/>
            <a:ext cx="9092309" cy="154645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Направление семинарией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другие вузы страны или за рубеж в плане развития академической мобильности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94880"/>
              </p:ext>
            </p:extLst>
          </p:nvPr>
        </p:nvGraphicFramePr>
        <p:xfrm>
          <a:off x="312103" y="2030931"/>
          <a:ext cx="9265034" cy="411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08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199" y="23421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семинарией вклада преподавателя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поднятие имиджа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семинарии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906925"/>
              </p:ext>
            </p:extLst>
          </p:nvPr>
        </p:nvGraphicFramePr>
        <p:xfrm>
          <a:off x="320675" y="1771650"/>
          <a:ext cx="8953500" cy="427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5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884" y="263090"/>
            <a:ext cx="9419567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Удовлетворенность социальной поддержки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преподавателей администрацией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семинарии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825048"/>
              </p:ext>
            </p:extLst>
          </p:nvPr>
        </p:nvGraphicFramePr>
        <p:xfrm>
          <a:off x="336884" y="2160588"/>
          <a:ext cx="9721515" cy="4278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83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Присутствие в коллективе понятий «команда» и «корпоративный дух»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63495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18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95" y="99461"/>
            <a:ext cx="9496569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Удовлетворённость участием семинарии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вопросе научно- исследовательской работы ППС (при подготовке диссертации, издании учебных и методических разработок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946952"/>
              </p:ext>
            </p:extLst>
          </p:nvPr>
        </p:nvGraphicFramePr>
        <p:xfrm>
          <a:off x="677863" y="2160588"/>
          <a:ext cx="9601918" cy="439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053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946" y="0"/>
            <a:ext cx="11084737" cy="13208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</a:t>
            </a:r>
            <a:r>
              <a:rPr lang="ru-R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администрацией семинарии </a:t>
            </a:r>
            <a:r>
              <a:rPr lang="ru-RU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инициативы </a:t>
            </a:r>
            <a:r>
              <a:rPr lang="ru-R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участия преподавателя в жизни общества: города, республики, региона (создание культурной среды, участие в творческих конкурсах и выставках, благотворительных программах и др</a:t>
            </a:r>
            <a:r>
              <a:rPr lang="ru-RU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  <a:endParaRPr lang="ru-RU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169947"/>
              </p:ext>
            </p:extLst>
          </p:nvPr>
        </p:nvGraphicFramePr>
        <p:xfrm>
          <a:off x="677863" y="2160588"/>
          <a:ext cx="10044680" cy="4471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30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56" y="330467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Психологический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климат в коллективе семинарии</a:t>
            </a:r>
          </a:p>
        </p:txBody>
      </p:sp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811581"/>
              </p:ext>
            </p:extLst>
          </p:nvPr>
        </p:nvGraphicFramePr>
        <p:xfrm>
          <a:off x="677863" y="1651268"/>
          <a:ext cx="9765548" cy="473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77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30" y="166838"/>
            <a:ext cx="10601037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 для </a:t>
            </a:r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совершенствования образовательного процесса и профессиональной деятельности преподавателей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2160589"/>
            <a:ext cx="10539663" cy="425946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Чаще обмениваться опытом с другими учебными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заведениями;</a:t>
            </a:r>
          </a:p>
          <a:p>
            <a:pPr algn="just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жёстко подходить к дисциплине студентов и отбору при поступлении в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семинарию;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Поднять заработную плату и ввести систему премирования;</a:t>
            </a:r>
          </a:p>
          <a:p>
            <a:pPr algn="just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Усилить возможность применения информационных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технологий;</a:t>
            </a:r>
          </a:p>
          <a:p>
            <a:pPr algn="just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Чаще организовывать конференции, привлекая широкий круг участников светских и религиозных образовательных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учреждений;</a:t>
            </a:r>
          </a:p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Освободить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преподавателей по возможности от других послушаний, чтобы они успевали спокойно преподавать свой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предмет;</a:t>
            </a:r>
          </a:p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Развивать самостоятельную исследовательскую работу студентов;</a:t>
            </a:r>
          </a:p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Избегать многозадачности и представлять чёткий план работы;</a:t>
            </a:r>
          </a:p>
          <a:p>
            <a:pPr algn="just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«Вернуть к условиям, бывшим до 2012 года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»;</a:t>
            </a:r>
          </a:p>
          <a:p>
            <a:pPr algn="just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«Мне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 что-нибудь сформулировать в этом направлении: Калужская духовная семинария - лучший вуз из числа тех, в которых я работал в течение 40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лет».</a:t>
            </a:r>
          </a:p>
        </p:txBody>
      </p:sp>
    </p:spTree>
    <p:extLst>
      <p:ext uri="{BB962C8B-B14F-4D97-AF65-F5344CB8AC3E}">
        <p14:creationId xmlns:p14="http://schemas.microsoft.com/office/powerpoint/2010/main" val="37589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348</TotalTime>
  <Words>376</Words>
  <Application>Microsoft Office PowerPoint</Application>
  <PresentationFormat>Широкоэкранный</PresentationFormat>
  <Paragraphs>71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Стаж работы в семинарии</vt:lpstr>
      <vt:lpstr>Факторы привлекательности работы в семинарии</vt:lpstr>
      <vt:lpstr>Основные задачи семинарии и преподавателей в работе с обучающимися</vt:lpstr>
      <vt:lpstr>Удовлетворённость заработной платой и системой премирования</vt:lpstr>
      <vt:lpstr>Степень владения иностранным языком</vt:lpstr>
      <vt:lpstr>Использование электронных ресурсов Интернета</vt:lpstr>
      <vt:lpstr>Действия при обнаружении плагиата в студенческой работе</vt:lpstr>
      <vt:lpstr>Первоочередные проблемы учебного процесса</vt:lpstr>
      <vt:lpstr>Объективность и доверие к аттестации ППС</vt:lpstr>
      <vt:lpstr>Удовлетворённость распределением учебной нагрузки в разрезе видов занятий</vt:lpstr>
      <vt:lpstr>Свобода в составлении РПД и её необходимость</vt:lpstr>
      <vt:lpstr>Повышение квалификации при участии семинарии</vt:lpstr>
      <vt:lpstr>Направление семинарией в другие вузы страны или за рубеж в плане развития академической мобильности</vt:lpstr>
      <vt:lpstr>Оценка семинарией вклада преподавателя в поднятие имиджа семинарии</vt:lpstr>
      <vt:lpstr>Удовлетворенность социальной поддержки преподавателей администрацией семинарии</vt:lpstr>
      <vt:lpstr>Присутствие в коллективе понятий «команда» и «корпоративный дух»</vt:lpstr>
      <vt:lpstr>Удовлетворённость участием семинарии в вопросе научно- исследовательской работы ППС (при подготовке диссертации, издании учебных и методических разработок)</vt:lpstr>
      <vt:lpstr>Оценка администрацией семинарии инициативы участия преподавателя в жизни общества: города, республики, региона (создание культурной среды, участие в творческих конкурсах и выставках, благотворительных программах и др.)</vt:lpstr>
      <vt:lpstr>Психологический климат в коллективе семинарии</vt:lpstr>
      <vt:lpstr>Предложения для совершенствования образовательного процесса и профессиональной деятельности преподавателей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анкетирования ППС «Удовлетворенность ППС условиями работы в вузе»  </dc:title>
  <dc:creator>S10</dc:creator>
  <cp:lastModifiedBy>S10</cp:lastModifiedBy>
  <cp:revision>58</cp:revision>
  <dcterms:created xsi:type="dcterms:W3CDTF">2024-04-02T08:47:20Z</dcterms:created>
  <dcterms:modified xsi:type="dcterms:W3CDTF">2026-03-16T09:57:24Z</dcterms:modified>
</cp:coreProperties>
</file>